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
</Relationships>
</file>

<file path=ppt/media/image1.png>
</file>

<file path=ppt/media/image2.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7"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8"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0"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2"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3"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35"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6"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7"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8"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39"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40"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7"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49"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1"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2"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56"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57"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58"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 name="PlaceHolder 2"/>
          <p:cNvSpPr>
            <a:spLocks noGrp="1"/>
          </p:cNvSpPr>
          <p:nvPr>
            <p:ph type="subTitle"/>
          </p:nvPr>
        </p:nvSpPr>
        <p:spPr>
          <a:xfrm>
            <a:off x="913680" y="2095920"/>
            <a:ext cx="10353240" cy="36946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61"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2"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4"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5"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6"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68" name="PlaceHolder 2"/>
          <p:cNvSpPr>
            <a:spLocks noGrp="1"/>
          </p:cNvSpPr>
          <p:nvPr>
            <p:ph type="body"/>
          </p:nvPr>
        </p:nvSpPr>
        <p:spPr>
          <a:xfrm>
            <a:off x="913680" y="209592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69" name="PlaceHolder 3"/>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1"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2"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3"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4" name="PlaceHolder 5"/>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76" name="PlaceHolder 2"/>
          <p:cNvSpPr>
            <a:spLocks noGrp="1"/>
          </p:cNvSpPr>
          <p:nvPr>
            <p:ph type="body"/>
          </p:nvPr>
        </p:nvSpPr>
        <p:spPr>
          <a:xfrm>
            <a:off x="91368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7" name="PlaceHolder 3"/>
          <p:cNvSpPr>
            <a:spLocks noGrp="1"/>
          </p:cNvSpPr>
          <p:nvPr>
            <p:ph type="body"/>
          </p:nvPr>
        </p:nvSpPr>
        <p:spPr>
          <a:xfrm>
            <a:off x="441432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8" name="PlaceHolder 4"/>
          <p:cNvSpPr>
            <a:spLocks noGrp="1"/>
          </p:cNvSpPr>
          <p:nvPr>
            <p:ph type="body"/>
          </p:nvPr>
        </p:nvSpPr>
        <p:spPr>
          <a:xfrm>
            <a:off x="7914960" y="209592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79" name="PlaceHolder 5"/>
          <p:cNvSpPr>
            <a:spLocks noGrp="1"/>
          </p:cNvSpPr>
          <p:nvPr>
            <p:ph type="body"/>
          </p:nvPr>
        </p:nvSpPr>
        <p:spPr>
          <a:xfrm>
            <a:off x="91368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0" name="PlaceHolder 6"/>
          <p:cNvSpPr>
            <a:spLocks noGrp="1"/>
          </p:cNvSpPr>
          <p:nvPr>
            <p:ph type="body"/>
          </p:nvPr>
        </p:nvSpPr>
        <p:spPr>
          <a:xfrm>
            <a:off x="441432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81" name="PlaceHolder 7"/>
          <p:cNvSpPr>
            <a:spLocks noGrp="1"/>
          </p:cNvSpPr>
          <p:nvPr>
            <p:ph type="body"/>
          </p:nvPr>
        </p:nvSpPr>
        <p:spPr>
          <a:xfrm>
            <a:off x="7914960" y="4025880"/>
            <a:ext cx="333360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8" name="PlaceHolder 2"/>
          <p:cNvSpPr>
            <a:spLocks noGrp="1"/>
          </p:cNvSpPr>
          <p:nvPr>
            <p:ph type="body"/>
          </p:nvPr>
        </p:nvSpPr>
        <p:spPr>
          <a:xfrm>
            <a:off x="913680" y="2095920"/>
            <a:ext cx="10353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0"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1"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913680" y="609480"/>
            <a:ext cx="10353240" cy="61473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5"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16" name="PlaceHolder 3"/>
          <p:cNvSpPr>
            <a:spLocks noGrp="1"/>
          </p:cNvSpPr>
          <p:nvPr>
            <p:ph type="body"/>
          </p:nvPr>
        </p:nvSpPr>
        <p:spPr>
          <a:xfrm>
            <a:off x="621900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17" name="PlaceHolder 4"/>
          <p:cNvSpPr>
            <a:spLocks noGrp="1"/>
          </p:cNvSpPr>
          <p:nvPr>
            <p:ph type="body"/>
          </p:nvPr>
        </p:nvSpPr>
        <p:spPr>
          <a:xfrm>
            <a:off x="91368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19" name="PlaceHolder 2"/>
          <p:cNvSpPr>
            <a:spLocks noGrp="1"/>
          </p:cNvSpPr>
          <p:nvPr>
            <p:ph type="body"/>
          </p:nvPr>
        </p:nvSpPr>
        <p:spPr>
          <a:xfrm>
            <a:off x="913680" y="2095920"/>
            <a:ext cx="5052240" cy="3694680"/>
          </a:xfrm>
          <a:prstGeom prst="rect">
            <a:avLst/>
          </a:prstGeom>
        </p:spPr>
        <p:txBody>
          <a:bodyPr lIns="0" rIns="0" tIns="0" bIns="0">
            <a:normAutofit/>
          </a:bodyPr>
          <a:p>
            <a:endParaRPr b="0" lang="en-US" sz="2000" spc="-1" strike="noStrike">
              <a:solidFill>
                <a:srgbClr val="ffffff"/>
              </a:solidFill>
              <a:latin typeface="Rockwell"/>
            </a:endParaRPr>
          </a:p>
        </p:txBody>
      </p:sp>
      <p:sp>
        <p:nvSpPr>
          <p:cNvPr id="20"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1" name="PlaceHolder 4"/>
          <p:cNvSpPr>
            <a:spLocks noGrp="1"/>
          </p:cNvSpPr>
          <p:nvPr>
            <p:ph type="body"/>
          </p:nvPr>
        </p:nvSpPr>
        <p:spPr>
          <a:xfrm>
            <a:off x="6219000" y="402588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913680" y="609480"/>
            <a:ext cx="10353240" cy="1325880"/>
          </a:xfrm>
          <a:prstGeom prst="rect">
            <a:avLst/>
          </a:prstGeom>
        </p:spPr>
        <p:txBody>
          <a:bodyPr lIns="0" rIns="0" tIns="0" bIns="0" anchor="ctr">
            <a:noAutofit/>
          </a:bodyPr>
          <a:p>
            <a:endParaRPr b="0" lang="en-US" sz="1800" spc="-1" strike="noStrike">
              <a:solidFill>
                <a:srgbClr val="ffffff"/>
              </a:solidFill>
              <a:latin typeface="Rockwell"/>
            </a:endParaRPr>
          </a:p>
        </p:txBody>
      </p:sp>
      <p:sp>
        <p:nvSpPr>
          <p:cNvPr id="23" name="PlaceHolder 2"/>
          <p:cNvSpPr>
            <a:spLocks noGrp="1"/>
          </p:cNvSpPr>
          <p:nvPr>
            <p:ph type="body"/>
          </p:nvPr>
        </p:nvSpPr>
        <p:spPr>
          <a:xfrm>
            <a:off x="91368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4" name="PlaceHolder 3"/>
          <p:cNvSpPr>
            <a:spLocks noGrp="1"/>
          </p:cNvSpPr>
          <p:nvPr>
            <p:ph type="body"/>
          </p:nvPr>
        </p:nvSpPr>
        <p:spPr>
          <a:xfrm>
            <a:off x="6219000" y="2095920"/>
            <a:ext cx="5052240" cy="1762200"/>
          </a:xfrm>
          <a:prstGeom prst="rect">
            <a:avLst/>
          </a:prstGeom>
        </p:spPr>
        <p:txBody>
          <a:bodyPr lIns="0" rIns="0" tIns="0" bIns="0">
            <a:normAutofit/>
          </a:bodyPr>
          <a:p>
            <a:endParaRPr b="0" lang="en-US" sz="2000" spc="-1" strike="noStrike">
              <a:solidFill>
                <a:srgbClr val="ffffff"/>
              </a:solidFill>
              <a:latin typeface="Rockwell"/>
            </a:endParaRPr>
          </a:p>
        </p:txBody>
      </p:sp>
      <p:sp>
        <p:nvSpPr>
          <p:cNvPr id="25" name="PlaceHolder 4"/>
          <p:cNvSpPr>
            <a:spLocks noGrp="1"/>
          </p:cNvSpPr>
          <p:nvPr>
            <p:ph type="body"/>
          </p:nvPr>
        </p:nvSpPr>
        <p:spPr>
          <a:xfrm>
            <a:off x="913680" y="4025880"/>
            <a:ext cx="10353240" cy="1762200"/>
          </a:xfrm>
          <a:prstGeom prst="rect">
            <a:avLst/>
          </a:prstGeom>
        </p:spPr>
        <p:txBody>
          <a:bodyPr lIns="0" rIns="0" tIns="0" bIns="0">
            <a:normAutofit/>
          </a:bodyPr>
          <a:p>
            <a:endParaRPr b="0" lang="en-US" sz="2000" spc="-1" strike="noStrike">
              <a:solidFill>
                <a:srgbClr val="ffffff"/>
              </a:solidFill>
              <a:latin typeface="Rockwel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95160" y="1122480"/>
            <a:ext cx="9001080" cy="2387160"/>
          </a:xfrm>
          <a:prstGeom prst="rect">
            <a:avLst/>
          </a:prstGeom>
        </p:spPr>
        <p:txBody>
          <a:bodyPr anchor="b">
            <a:normAutofit/>
          </a:bodyPr>
          <a:p>
            <a:pPr algn="ctr">
              <a:lnSpc>
                <a:spcPct val="90000"/>
              </a:lnSpc>
            </a:pPr>
            <a:r>
              <a:rPr b="1" lang="en-US" sz="4800" spc="-1" strike="noStrike" cap="all">
                <a:solidFill>
                  <a:srgbClr val="ffffff"/>
                </a:solidFill>
                <a:latin typeface="Bookman Old Style"/>
              </a:rPr>
              <a:t>Click to edit Master title style</a:t>
            </a:r>
            <a:endParaRPr b="0" lang="en-US" sz="4800" spc="-1" strike="noStrike">
              <a:solidFill>
                <a:srgbClr val="ffffff"/>
              </a:solidFill>
              <a:latin typeface="Rockwell"/>
            </a:endParaRPr>
          </a:p>
        </p:txBody>
      </p:sp>
      <p:sp>
        <p:nvSpPr>
          <p:cNvPr id="1" name="PlaceHolder 2"/>
          <p:cNvSpPr>
            <a:spLocks noGrp="1"/>
          </p:cNvSpPr>
          <p:nvPr>
            <p:ph type="dt"/>
          </p:nvPr>
        </p:nvSpPr>
        <p:spPr>
          <a:xfrm>
            <a:off x="7678800" y="5883120"/>
            <a:ext cx="2742840" cy="364680"/>
          </a:xfrm>
          <a:prstGeom prst="rect">
            <a:avLst/>
          </a:prstGeom>
        </p:spPr>
        <p:txBody>
          <a:bodyPr anchor="ctr">
            <a:noAutofit/>
          </a:bodyPr>
          <a:p>
            <a:pPr algn="r">
              <a:lnSpc>
                <a:spcPct val="100000"/>
              </a:lnSpc>
            </a:pPr>
            <a:fld id="{833FA013-C45B-4EAF-A8A2-AAF28EC218C8}" type="datetime">
              <a:rPr b="0" lang="en-US" sz="1000" spc="-1" strike="noStrike">
                <a:solidFill>
                  <a:srgbClr val="ffffff"/>
                </a:solidFill>
                <a:latin typeface="Rockwell"/>
              </a:rPr>
              <a:t>4/4/22</a:t>
            </a:fld>
            <a:endParaRPr b="0" lang="en-US" sz="1000" spc="-1" strike="noStrike">
              <a:latin typeface="Times New Roman"/>
            </a:endParaRPr>
          </a:p>
        </p:txBody>
      </p:sp>
      <p:sp>
        <p:nvSpPr>
          <p:cNvPr id="2" name="PlaceHolder 3"/>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3" name="PlaceHolder 4"/>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BDE0D692-1948-4DF2-BFAC-8BAA060B369C}" type="slidenum">
              <a:rPr b="0" lang="en-US" sz="1000" spc="-1" strike="noStrike">
                <a:solidFill>
                  <a:srgbClr val="ffffff"/>
                </a:solidFill>
                <a:latin typeface="Rockwell"/>
              </a:rPr>
              <a:t>&lt;number&gt;</a:t>
            </a:fld>
            <a:endParaRPr b="0" lang="en-US" sz="10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2000" spc="-1" strike="noStrike">
                <a:solidFill>
                  <a:srgbClr val="ffffff"/>
                </a:solidFill>
                <a:latin typeface="Rockwell"/>
              </a:rPr>
              <a:t>Click to edit the outline text format</a:t>
            </a:r>
            <a:endParaRPr b="0" lang="en-US" sz="2000" spc="-1" strike="noStrike">
              <a:solidFill>
                <a:srgbClr val="ffffff"/>
              </a:solidFill>
              <a:latin typeface="Rockwell"/>
            </a:endParaRPr>
          </a:p>
          <a:p>
            <a:pPr lvl="1" marL="864000" indent="-324000">
              <a:spcBef>
                <a:spcPts val="1134"/>
              </a:spcBef>
              <a:buClr>
                <a:srgbClr val="ffffff"/>
              </a:buClr>
              <a:buSzPct val="75000"/>
              <a:buFont typeface="Symbol" charset="2"/>
              <a:buChar char=""/>
            </a:pPr>
            <a:r>
              <a:rPr b="0" lang="en-US" sz="1600" spc="-1" strike="noStrike">
                <a:solidFill>
                  <a:srgbClr val="ffffff"/>
                </a:solidFill>
                <a:latin typeface="Rockwell"/>
              </a:rPr>
              <a:t>Second Outline Level</a:t>
            </a:r>
            <a:endParaRPr b="0" lang="en-US" sz="1600" spc="-1" strike="noStrike">
              <a:solidFill>
                <a:srgbClr val="ffffff"/>
              </a:solidFill>
              <a:latin typeface="Rockwell"/>
            </a:endParaRPr>
          </a:p>
          <a:p>
            <a:pPr lvl="2" marL="1296000" indent="-288000">
              <a:spcBef>
                <a:spcPts val="850"/>
              </a:spcBef>
              <a:buClr>
                <a:srgbClr val="ffffff"/>
              </a:buClr>
              <a:buSzPct val="45000"/>
              <a:buFont typeface="Wingdings" charset="2"/>
              <a:buChar char=""/>
            </a:pPr>
            <a:r>
              <a:rPr b="0" lang="en-US" sz="1400" spc="-1" strike="noStrike">
                <a:solidFill>
                  <a:srgbClr val="ffffff"/>
                </a:solidFill>
                <a:latin typeface="Rockwell"/>
              </a:rPr>
              <a:t>Third Outline Level</a:t>
            </a:r>
            <a:endParaRPr b="0" lang="en-US" sz="1400" spc="-1" strike="noStrike">
              <a:solidFill>
                <a:srgbClr val="ffffff"/>
              </a:solidFill>
              <a:latin typeface="Rockwell"/>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Rockwell"/>
              </a:rPr>
              <a:t>Fourth Outline Level</a:t>
            </a:r>
            <a:endParaRPr b="0" lang="en-US" sz="1200" spc="-1" strike="noStrike">
              <a:solidFill>
                <a:srgbClr val="ffffff"/>
              </a:solidFill>
              <a:latin typeface="Rockwell"/>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Rockwell"/>
              </a:rPr>
              <a:t>Fifth Outline Level</a:t>
            </a:r>
            <a:endParaRPr b="0" lang="en-US" sz="2000" spc="-1" strike="noStrike">
              <a:solidFill>
                <a:srgbClr val="ffffff"/>
              </a:solidFill>
              <a:latin typeface="Rockwell"/>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Rockwell"/>
              </a:rPr>
              <a:t>Sixth Outline Level</a:t>
            </a:r>
            <a:endParaRPr b="0" lang="en-US" sz="2000" spc="-1" strike="noStrike">
              <a:solidFill>
                <a:srgbClr val="ffffff"/>
              </a:solidFill>
              <a:latin typeface="Rockwell"/>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Rockwell"/>
              </a:rPr>
              <a:t>Seventh Outline Level</a:t>
            </a:r>
            <a:endParaRPr b="0" lang="en-US" sz="2000" spc="-1" strike="noStrike">
              <a:solidFill>
                <a:srgbClr val="ffffff"/>
              </a:solidFill>
              <a:latin typeface="Rockwel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3680" y="609480"/>
            <a:ext cx="10353240" cy="1325880"/>
          </a:xfrm>
          <a:prstGeom prst="rect">
            <a:avLst/>
          </a:prstGeom>
        </p:spPr>
        <p:txBody>
          <a:bodyPr anchor="ctr">
            <a:noAutofit/>
          </a:bodyPr>
          <a:p>
            <a:pPr algn="ctr">
              <a:lnSpc>
                <a:spcPct val="90000"/>
              </a:lnSpc>
            </a:pPr>
            <a:r>
              <a:rPr b="1" lang="en-US" sz="3400" spc="-1" strike="noStrike" cap="all">
                <a:solidFill>
                  <a:srgbClr val="ffffff"/>
                </a:solidFill>
                <a:latin typeface="Bookman Old Style"/>
              </a:rPr>
              <a:t>Click to edit Master title style</a:t>
            </a:r>
            <a:endParaRPr b="0" lang="en-US" sz="3400" spc="-1" strike="noStrike">
              <a:solidFill>
                <a:srgbClr val="ffffff"/>
              </a:solidFill>
              <a:latin typeface="Rockwell"/>
            </a:endParaRPr>
          </a:p>
        </p:txBody>
      </p:sp>
      <p:sp>
        <p:nvSpPr>
          <p:cNvPr id="42" name="PlaceHolder 2"/>
          <p:cNvSpPr>
            <a:spLocks noGrp="1"/>
          </p:cNvSpPr>
          <p:nvPr>
            <p:ph type="body"/>
          </p:nvPr>
        </p:nvSpPr>
        <p:spPr>
          <a:xfrm>
            <a:off x="913680" y="2095920"/>
            <a:ext cx="10353240" cy="3694680"/>
          </a:xfrm>
          <a:prstGeom prst="rect">
            <a:avLst/>
          </a:prstGeom>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Click to edit Master text styles</a:t>
            </a:r>
            <a:endParaRPr b="0" lang="en-US" sz="2000" spc="-1" strike="noStrike">
              <a:solidFill>
                <a:srgbClr val="ffffff"/>
              </a:solidFill>
              <a:latin typeface="Rockwell"/>
            </a:endParaRPr>
          </a:p>
          <a:p>
            <a:pPr lvl="1" marL="685800" indent="-228240">
              <a:lnSpc>
                <a:spcPct val="120000"/>
              </a:lnSpc>
              <a:spcBef>
                <a:spcPts val="499"/>
              </a:spcBef>
              <a:buClr>
                <a:srgbClr val="ffffff"/>
              </a:buClr>
              <a:buFont typeface="Arial"/>
              <a:buChar char="•"/>
            </a:pPr>
            <a:r>
              <a:rPr b="0" lang="en-US" sz="1800" spc="-1" strike="noStrike">
                <a:solidFill>
                  <a:srgbClr val="ffffff"/>
                </a:solidFill>
                <a:latin typeface="Rockwell"/>
              </a:rPr>
              <a:t>Second level</a:t>
            </a:r>
            <a:endParaRPr b="0" lang="en-US" sz="1800" spc="-1" strike="noStrike">
              <a:solidFill>
                <a:srgbClr val="ffffff"/>
              </a:solidFill>
              <a:latin typeface="Rockwell"/>
            </a:endParaRPr>
          </a:p>
          <a:p>
            <a:pPr lvl="2" marL="1143000" indent="-228240">
              <a:lnSpc>
                <a:spcPct val="120000"/>
              </a:lnSpc>
              <a:spcBef>
                <a:spcPts val="499"/>
              </a:spcBef>
              <a:buClr>
                <a:srgbClr val="ffffff"/>
              </a:buClr>
              <a:buFont typeface="Arial"/>
              <a:buChar char="•"/>
            </a:pPr>
            <a:r>
              <a:rPr b="0" lang="en-US" sz="1600" spc="-1" strike="noStrike">
                <a:solidFill>
                  <a:srgbClr val="ffffff"/>
                </a:solidFill>
                <a:latin typeface="Rockwell"/>
              </a:rPr>
              <a:t>Third level</a:t>
            </a:r>
            <a:endParaRPr b="0" lang="en-US" sz="1600" spc="-1" strike="noStrike">
              <a:solidFill>
                <a:srgbClr val="ffffff"/>
              </a:solidFill>
              <a:latin typeface="Rockwell"/>
            </a:endParaRPr>
          </a:p>
          <a:p>
            <a:pPr lvl="3" marL="1600200" indent="-228240">
              <a:lnSpc>
                <a:spcPct val="120000"/>
              </a:lnSpc>
              <a:spcBef>
                <a:spcPts val="499"/>
              </a:spcBef>
              <a:buClr>
                <a:srgbClr val="ffffff"/>
              </a:buClr>
              <a:buFont typeface="Arial"/>
              <a:buChar char="•"/>
            </a:pPr>
            <a:r>
              <a:rPr b="0" lang="en-US" sz="1400" spc="-1" strike="noStrike">
                <a:solidFill>
                  <a:srgbClr val="ffffff"/>
                </a:solidFill>
                <a:latin typeface="Rockwell"/>
              </a:rPr>
              <a:t>Fourth level</a:t>
            </a:r>
            <a:endParaRPr b="0" lang="en-US" sz="1400" spc="-1" strike="noStrike">
              <a:solidFill>
                <a:srgbClr val="ffffff"/>
              </a:solidFill>
              <a:latin typeface="Rockwell"/>
            </a:endParaRPr>
          </a:p>
          <a:p>
            <a:pPr lvl="4" marL="2057400" indent="-228240">
              <a:lnSpc>
                <a:spcPct val="120000"/>
              </a:lnSpc>
              <a:spcBef>
                <a:spcPts val="499"/>
              </a:spcBef>
              <a:buClr>
                <a:srgbClr val="ffffff"/>
              </a:buClr>
              <a:buFont typeface="Arial"/>
              <a:buChar char="•"/>
            </a:pPr>
            <a:r>
              <a:rPr b="0" lang="en-US" sz="1200" spc="-1" strike="noStrike">
                <a:solidFill>
                  <a:srgbClr val="ffffff"/>
                </a:solidFill>
                <a:latin typeface="Rockwell"/>
              </a:rPr>
              <a:t>Fifth level</a:t>
            </a:r>
            <a:endParaRPr b="0" lang="en-US" sz="1200" spc="-1" strike="noStrike">
              <a:solidFill>
                <a:srgbClr val="ffffff"/>
              </a:solidFill>
              <a:latin typeface="Rockwell"/>
            </a:endParaRPr>
          </a:p>
        </p:txBody>
      </p:sp>
      <p:sp>
        <p:nvSpPr>
          <p:cNvPr id="43" name="PlaceHolder 3"/>
          <p:cNvSpPr>
            <a:spLocks noGrp="1"/>
          </p:cNvSpPr>
          <p:nvPr>
            <p:ph type="dt"/>
          </p:nvPr>
        </p:nvSpPr>
        <p:spPr>
          <a:xfrm>
            <a:off x="7678800" y="5883120"/>
            <a:ext cx="2742840" cy="364680"/>
          </a:xfrm>
          <a:prstGeom prst="rect">
            <a:avLst/>
          </a:prstGeom>
        </p:spPr>
        <p:txBody>
          <a:bodyPr anchor="ctr">
            <a:noAutofit/>
          </a:bodyPr>
          <a:p>
            <a:pPr algn="r">
              <a:lnSpc>
                <a:spcPct val="100000"/>
              </a:lnSpc>
            </a:pPr>
            <a:fld id="{0A3984BC-3BCC-4343-B9C2-8A3C2A93E410}" type="datetime">
              <a:rPr b="0" lang="en-US" sz="1000" spc="-1" strike="noStrike">
                <a:solidFill>
                  <a:srgbClr val="ffffff"/>
                </a:solidFill>
                <a:latin typeface="Rockwell"/>
              </a:rPr>
              <a:t>4/4/22</a:t>
            </a:fld>
            <a:endParaRPr b="0" lang="en-US" sz="1000" spc="-1" strike="noStrike">
              <a:latin typeface="Times New Roman"/>
            </a:endParaRPr>
          </a:p>
        </p:txBody>
      </p:sp>
      <p:sp>
        <p:nvSpPr>
          <p:cNvPr id="44" name="PlaceHolder 4"/>
          <p:cNvSpPr>
            <a:spLocks noGrp="1"/>
          </p:cNvSpPr>
          <p:nvPr>
            <p:ph type="ftr"/>
          </p:nvPr>
        </p:nvSpPr>
        <p:spPr>
          <a:xfrm>
            <a:off x="913680" y="5883120"/>
            <a:ext cx="6672600" cy="364680"/>
          </a:xfrm>
          <a:prstGeom prst="rect">
            <a:avLst/>
          </a:prstGeom>
        </p:spPr>
        <p:txBody>
          <a:bodyPr anchor="ctr">
            <a:noAutofit/>
          </a:bodyPr>
          <a:p>
            <a:endParaRPr b="0" lang="en-US" sz="2400" spc="-1" strike="noStrike">
              <a:latin typeface="Times New Roman"/>
            </a:endParaRPr>
          </a:p>
        </p:txBody>
      </p:sp>
      <p:sp>
        <p:nvSpPr>
          <p:cNvPr id="45" name="PlaceHolder 5"/>
          <p:cNvSpPr>
            <a:spLocks noGrp="1"/>
          </p:cNvSpPr>
          <p:nvPr>
            <p:ph type="sldNum"/>
          </p:nvPr>
        </p:nvSpPr>
        <p:spPr>
          <a:xfrm>
            <a:off x="10514160" y="5883120"/>
            <a:ext cx="753120" cy="364680"/>
          </a:xfrm>
          <a:prstGeom prst="rect">
            <a:avLst/>
          </a:prstGeom>
        </p:spPr>
        <p:txBody>
          <a:bodyPr anchor="ctr">
            <a:noAutofit/>
          </a:bodyPr>
          <a:p>
            <a:pPr algn="r">
              <a:lnSpc>
                <a:spcPct val="100000"/>
              </a:lnSpc>
            </a:pPr>
            <a:fld id="{022D2114-27D0-4D50-AD12-20279F69CA98}" type="slidenum">
              <a:rPr b="0" lang="en-US" sz="1000" spc="-1" strike="noStrike">
                <a:solidFill>
                  <a:srgbClr val="ffffff"/>
                </a:solidFill>
                <a:latin typeface="Rockwell"/>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Shape 1"/>
          <p:cNvSpPr txBox="1"/>
          <p:nvPr/>
        </p:nvSpPr>
        <p:spPr>
          <a:xfrm>
            <a:off x="1244160" y="1381680"/>
            <a:ext cx="9001080" cy="1729800"/>
          </a:xfrm>
          <a:prstGeom prst="rect">
            <a:avLst/>
          </a:prstGeom>
          <a:noFill/>
          <a:ln>
            <a:noFill/>
          </a:ln>
        </p:spPr>
        <p:txBody>
          <a:bodyPr anchor="b">
            <a:noAutofit/>
          </a:bodyPr>
          <a:p>
            <a:pPr algn="ctr">
              <a:lnSpc>
                <a:spcPct val="90000"/>
              </a:lnSpc>
            </a:pPr>
            <a:r>
              <a:rPr b="1" lang="en-US" sz="4800" spc="-1" strike="noStrike" cap="all">
                <a:solidFill>
                  <a:srgbClr val="ffffff"/>
                </a:solidFill>
                <a:latin typeface="Bookman Old Style"/>
              </a:rPr>
              <a:t>Professional Ethics</a:t>
            </a:r>
            <a:br/>
            <a:r>
              <a:rPr b="1" lang="en-US" sz="4800" spc="-1" strike="noStrike" cap="all">
                <a:solidFill>
                  <a:srgbClr val="ffffff"/>
                </a:solidFill>
                <a:latin typeface="Bookman Old Style"/>
              </a:rPr>
              <a:t>Case Study</a:t>
            </a:r>
            <a:endParaRPr b="0" lang="en-US" sz="4800" spc="-1" strike="noStrike">
              <a:solidFill>
                <a:srgbClr val="ffffff"/>
              </a:solidFill>
              <a:latin typeface="Rockwell"/>
            </a:endParaRPr>
          </a:p>
        </p:txBody>
      </p:sp>
      <p:sp>
        <p:nvSpPr>
          <p:cNvPr id="83" name="CustomShape 2"/>
          <p:cNvSpPr/>
          <p:nvPr/>
        </p:nvSpPr>
        <p:spPr>
          <a:xfrm>
            <a:off x="1417680" y="3455280"/>
            <a:ext cx="8653680" cy="1729800"/>
          </a:xfrm>
          <a:prstGeom prst="rect">
            <a:avLst/>
          </a:prstGeom>
          <a:noFill/>
          <a:ln>
            <a:noFill/>
          </a:ln>
        </p:spPr>
        <p:style>
          <a:lnRef idx="0"/>
          <a:fillRef idx="0"/>
          <a:effectRef idx="0"/>
          <a:fontRef idx="minor"/>
        </p:style>
        <p:txBody>
          <a:bodyPr anchor="b">
            <a:normAutofit fontScale="97000"/>
          </a:bodyPr>
          <a:p>
            <a:pPr algn="ctr">
              <a:lnSpc>
                <a:spcPct val="90000"/>
              </a:lnSpc>
            </a:pPr>
            <a:r>
              <a:rPr b="1" lang="en-US" sz="4800" spc="-1" strike="noStrike" cap="all">
                <a:solidFill>
                  <a:srgbClr val="ffffff"/>
                </a:solidFill>
                <a:latin typeface="Bookman Old Style"/>
              </a:rPr>
              <a:t>Inter-systems</a:t>
            </a:r>
            <a:r>
              <a:rPr b="1" lang="en-US" sz="4800" spc="-1" strike="noStrike">
                <a:solidFill>
                  <a:srgbClr val="ffffff"/>
                </a:solidFill>
                <a:latin typeface="Bookman Old Style"/>
              </a:rPr>
              <a:t> earns ISO 9001-2008 certification</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1</a:t>
            </a:r>
            <a:endParaRPr b="0" lang="en-US" sz="3400" spc="-1" strike="noStrike">
              <a:solidFill>
                <a:srgbClr val="ffffff"/>
              </a:solidFill>
              <a:latin typeface="Rockwell"/>
            </a:endParaRPr>
          </a:p>
        </p:txBody>
      </p:sp>
      <p:sp>
        <p:nvSpPr>
          <p:cNvPr id="10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A mission-critical system is one whose failure will result in an organization being unable to continue business operations. A safety-critical system is one whose failure will result in human injury or loss of life. Is the John Hopkins system described above mission critical or safety critical? Why? Can you give an example of a safety-critical system that is 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1</a:t>
            </a:r>
            <a:endParaRPr b="0" lang="en-US" sz="3400" spc="-1" strike="noStrike">
              <a:solidFill>
                <a:srgbClr val="ffffff"/>
              </a:solidFill>
              <a:latin typeface="Rockwell"/>
            </a:endParaRPr>
          </a:p>
        </p:txBody>
      </p:sp>
      <p:sp>
        <p:nvSpPr>
          <p:cNvPr id="102"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John Hopkins described safety critical system. Because if intersystem that installed in center </a:t>
            </a:r>
            <a:r>
              <a:rPr b="0" lang="en-US" sz="2000" spc="-1" strike="noStrike">
                <a:solidFill>
                  <a:srgbClr val="ffffff"/>
                </a:solidFill>
                <a:latin typeface="Rockwell"/>
              </a:rPr>
              <a:t>failed, it can give wrong information about the patient, that lead doctor to treatment incorrect </a:t>
            </a:r>
            <a:r>
              <a:rPr b="0" lang="en-US" sz="2000" spc="-1" strike="noStrike">
                <a:solidFill>
                  <a:srgbClr val="ffffff"/>
                </a:solidFill>
                <a:latin typeface="Rockwell"/>
              </a:rPr>
              <a:t>for every customer. For example, a person with having back problem, but if the system fails </a:t>
            </a:r>
            <a:r>
              <a:rPr b="0" lang="en-US" sz="2000" spc="-1" strike="noStrike">
                <a:solidFill>
                  <a:srgbClr val="ffffff"/>
                </a:solidFill>
                <a:latin typeface="Rockwell"/>
              </a:rPr>
              <a:t>and give information about that person saying he has cancer, then doctor will treat him with </a:t>
            </a:r>
            <a:r>
              <a:rPr b="0" lang="en-US" sz="2000" spc="-1" strike="noStrike">
                <a:solidFill>
                  <a:srgbClr val="ffffff"/>
                </a:solidFill>
                <a:latin typeface="Rockwell"/>
              </a:rPr>
              <a:t>cancer instead of back pain. We can take one helicopter crash as an example of safety critical </a:t>
            </a:r>
            <a:r>
              <a:rPr b="0" lang="en-US" sz="2000" spc="-1" strike="noStrike">
                <a:solidFill>
                  <a:srgbClr val="ffffff"/>
                </a:solidFill>
                <a:latin typeface="Rockwell"/>
              </a:rPr>
              <a:t>system but not mission critical.</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3"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2</a:t>
            </a:r>
            <a:endParaRPr b="0" lang="en-US" sz="3400" spc="-1" strike="noStrike">
              <a:solidFill>
                <a:srgbClr val="ffffff"/>
              </a:solidFill>
              <a:latin typeface="Rockwell"/>
            </a:endParaRPr>
          </a:p>
        </p:txBody>
      </p:sp>
      <p:sp>
        <p:nvSpPr>
          <p:cNvPr id="104"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Caché and its associated application tools constitute a system that is used to build a wide variety of information systems for customers around the world. Do you think that the Caché software and tools should be considered a safety-critical system and undergo the rigorous development process associated with such systems? If so, what would be the implications for InterSystems and its customers in terms of costs and frequency of software modifications and updates? Would this put InterSystems at a competitive disadvantage to other software development companies?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2</a:t>
            </a:r>
            <a:endParaRPr b="0" lang="en-US" sz="3400" spc="-1" strike="noStrike">
              <a:solidFill>
                <a:srgbClr val="ffffff"/>
              </a:solidFill>
              <a:latin typeface="Rockwell"/>
            </a:endParaRPr>
          </a:p>
        </p:txBody>
      </p:sp>
      <p:sp>
        <p:nvSpPr>
          <p:cNvPr id="106"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Yes, it should be considered as safety critical system and should undergo the rigorous development process to ensure it work perfect. Intersystem need to check, if necessary modified time to time to ensure that the software work without any problem. For doing this, intersystem need to hire more people and can cost company lot sum of money. As such, increasing expenditure for company will eventually cost more for its customer in order to maintain profit for the company. No, if the company software has positive history of the how it works then it would have more customer no matter the cost of it and also safety critical system are implemented in many organizations to do various important job.</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Question 3</a:t>
            </a:r>
            <a:endParaRPr b="0" lang="en-US" sz="3400" spc="-1" strike="noStrike">
              <a:solidFill>
                <a:srgbClr val="ffffff"/>
              </a:solidFill>
              <a:latin typeface="Rockwell"/>
            </a:endParaRPr>
          </a:p>
        </p:txBody>
      </p:sp>
      <p:sp>
        <p:nvSpPr>
          <p:cNvPr id="108"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Should every organization that builds safety-critical systems be required to have all its system development processes and tools ISO-9000: 2008 certified? Why or why not?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TextShape 1"/>
          <p:cNvSpPr txBox="1"/>
          <p:nvPr/>
        </p:nvSpPr>
        <p:spPr>
          <a:xfrm>
            <a:off x="913680" y="7696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Answer 3</a:t>
            </a:r>
            <a:endParaRPr b="0" lang="en-US" sz="3400" spc="-1" strike="noStrike">
              <a:solidFill>
                <a:srgbClr val="ffffff"/>
              </a:solidFill>
              <a:latin typeface="Rockwell"/>
            </a:endParaRPr>
          </a:p>
        </p:txBody>
      </p:sp>
      <p:sp>
        <p:nvSpPr>
          <p:cNvPr id="110"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Organization that builds safety critical system must need system development process and also better to have ISO 9000 certified. This is because failure of safety critical system can have big impact on its users and many can lose life because of this. Organization with ISO 9000 certified proves that they have quality management system for their software.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TextShape 1"/>
          <p:cNvSpPr txBox="1"/>
          <p:nvPr/>
        </p:nvSpPr>
        <p:spPr>
          <a:xfrm>
            <a:off x="3125160" y="2447640"/>
            <a:ext cx="6031800" cy="1796400"/>
          </a:xfrm>
          <a:prstGeom prst="rect">
            <a:avLst/>
          </a:prstGeom>
          <a:noFill/>
          <a:ln>
            <a:noFill/>
          </a:ln>
        </p:spPr>
        <p:txBody>
          <a:bodyPr>
            <a:noAutofit/>
          </a:bodyPr>
          <a:p>
            <a:pPr>
              <a:lnSpc>
                <a:spcPct val="120000"/>
              </a:lnSpc>
              <a:spcBef>
                <a:spcPts val="1001"/>
              </a:spcBef>
              <a:tabLst>
                <a:tab algn="l" pos="0"/>
              </a:tabLst>
            </a:pPr>
            <a:r>
              <a:rPr b="0" lang="en-US" sz="7200" spc="-1" strike="noStrike">
                <a:solidFill>
                  <a:srgbClr val="ffffff"/>
                </a:solidFill>
                <a:latin typeface="Bodoni MT Black"/>
              </a:rPr>
              <a:t>Thank You</a:t>
            </a:r>
            <a:endParaRPr b="0" lang="en-US" sz="72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TextShape 1"/>
          <p:cNvSpPr txBox="1"/>
          <p:nvPr/>
        </p:nvSpPr>
        <p:spPr>
          <a:xfrm>
            <a:off x="1595160" y="3602160"/>
            <a:ext cx="9001080" cy="1655280"/>
          </a:xfrm>
          <a:prstGeom prst="rect">
            <a:avLst/>
          </a:prstGeom>
          <a:noFill/>
          <a:ln>
            <a:noFill/>
          </a:ln>
        </p:spPr>
        <p:txBody>
          <a:bodyPr>
            <a:normAutofit/>
          </a:bodyPr>
          <a:p>
            <a:pPr algn="ctr">
              <a:lnSpc>
                <a:spcPct val="120000"/>
              </a:lnSpc>
              <a:spcBef>
                <a:spcPts val="1001"/>
              </a:spcBef>
              <a:tabLst>
                <a:tab algn="l" pos="0"/>
              </a:tabLst>
            </a:pPr>
            <a:r>
              <a:rPr b="0" lang="en-US" sz="2400" spc="-1" strike="noStrike">
                <a:solidFill>
                  <a:srgbClr val="ffffff"/>
                </a:solidFill>
                <a:latin typeface="Rockwell"/>
              </a:rPr>
              <a:t>Presented To: Dr. Shariful Islam</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Professor, Institute of Information Technology</a:t>
            </a:r>
            <a:endParaRPr b="0" lang="en-US" sz="2400" spc="-1" strike="noStrike">
              <a:latin typeface="Arial"/>
            </a:endParaRPr>
          </a:p>
          <a:p>
            <a:pPr algn="ctr">
              <a:lnSpc>
                <a:spcPct val="120000"/>
              </a:lnSpc>
              <a:spcBef>
                <a:spcPts val="1001"/>
              </a:spcBef>
              <a:tabLst>
                <a:tab algn="l" pos="0"/>
              </a:tabLst>
            </a:pPr>
            <a:r>
              <a:rPr b="0" lang="en-US" sz="2400" spc="-1" strike="noStrike">
                <a:solidFill>
                  <a:srgbClr val="ffffff"/>
                </a:solidFill>
                <a:latin typeface="Rockwell"/>
              </a:rPr>
              <a:t>University of Dhaka</a:t>
            </a:r>
            <a:endParaRPr b="0" lang="en-US" sz="2400" spc="-1" strike="noStrike">
              <a:latin typeface="Arial"/>
            </a:endParaRPr>
          </a:p>
        </p:txBody>
      </p:sp>
      <p:sp>
        <p:nvSpPr>
          <p:cNvPr id="85" name="TextShape 2"/>
          <p:cNvSpPr txBox="1"/>
          <p:nvPr/>
        </p:nvSpPr>
        <p:spPr>
          <a:xfrm>
            <a:off x="1595160" y="1122480"/>
            <a:ext cx="9001080" cy="2387160"/>
          </a:xfrm>
          <a:prstGeom prst="rect">
            <a:avLst/>
          </a:prstGeom>
          <a:noFill/>
          <a:ln>
            <a:noFill/>
          </a:ln>
        </p:spPr>
        <p:txBody>
          <a:bodyPr anchor="b">
            <a:noAutofit/>
          </a:bodyPr>
          <a:p>
            <a:pPr algn="ctr">
              <a:lnSpc>
                <a:spcPct val="120000"/>
              </a:lnSpc>
              <a:spcBef>
                <a:spcPts val="1001"/>
              </a:spcBef>
            </a:pPr>
            <a:r>
              <a:rPr b="0" lang="en-US" sz="2400" spc="-1" strike="noStrike">
                <a:solidFill>
                  <a:srgbClr val="ffffff"/>
                </a:solidFill>
                <a:latin typeface="Rockwell"/>
              </a:rPr>
              <a:t>Presented By: </a:t>
            </a:r>
            <a:br/>
            <a:r>
              <a:rPr b="0" lang="en-US" sz="2400" spc="-1" strike="noStrike">
                <a:solidFill>
                  <a:srgbClr val="ffffff"/>
                </a:solidFill>
                <a:latin typeface="Rockwell"/>
              </a:rPr>
              <a:t>Jitesh Sureka (BSSE 1115)</a:t>
            </a:r>
            <a:br/>
            <a:r>
              <a:rPr b="0" lang="en-US" sz="2400" spc="-1" strike="noStrike">
                <a:solidFill>
                  <a:srgbClr val="ffffff"/>
                </a:solidFill>
                <a:latin typeface="Rockwell"/>
              </a:rPr>
              <a:t>Md. Rakib Trofder (BSSE 1129)</a:t>
            </a:r>
            <a:br/>
            <a:endParaRPr b="0" lang="en-US" sz="2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What is InterSystems?</a:t>
            </a:r>
            <a:endParaRPr b="0" lang="en-US" sz="3400" spc="-1" strike="noStrike">
              <a:solidFill>
                <a:srgbClr val="ffffff"/>
              </a:solidFill>
              <a:latin typeface="Rockwell"/>
            </a:endParaRPr>
          </a:p>
        </p:txBody>
      </p:sp>
      <p:sp>
        <p:nvSpPr>
          <p:cNvPr id="87"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is a privately held software development firm with recent sales revenue of $446 million. The company is headquartered in Cambridge, Massachusetts, with offices in 25 countries worldwide.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What is InterSystems?</a:t>
            </a:r>
            <a:endParaRPr b="0" lang="en-US" sz="3400" spc="-1" strike="noStrike">
              <a:solidFill>
                <a:srgbClr val="ffffff"/>
              </a:solidFill>
              <a:latin typeface="Rockwell"/>
            </a:endParaRPr>
          </a:p>
        </p:txBody>
      </p:sp>
      <p:sp>
        <p:nvSpPr>
          <p:cNvPr id="89"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is a privately held software development firm with recent </a:t>
            </a:r>
            <a:r>
              <a:rPr b="0" lang="en-US" sz="2000" spc="-1" strike="noStrike">
                <a:solidFill>
                  <a:srgbClr val="ffffff"/>
                </a:solidFill>
                <a:latin typeface="Rockwell"/>
              </a:rPr>
              <a:t>sales revenue of $446 million. The company is headquartered in </a:t>
            </a:r>
            <a:r>
              <a:rPr b="0" lang="en-US" sz="2000" spc="-1" strike="noStrike">
                <a:solidFill>
                  <a:srgbClr val="ffffff"/>
                </a:solidFill>
                <a:latin typeface="Rockwell"/>
              </a:rPr>
              <a:t>Cambridge, Massachusetts, with offices in 25 countries worldwide.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Certification!</a:t>
            </a:r>
            <a:endParaRPr b="0" lang="en-US" sz="3400" spc="-1" strike="noStrike">
              <a:solidFill>
                <a:srgbClr val="ffffff"/>
              </a:solidFill>
              <a:latin typeface="Rockwell"/>
            </a:endParaRPr>
          </a:p>
        </p:txBody>
      </p:sp>
      <p:sp>
        <p:nvSpPr>
          <p:cNvPr id="91"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InterSystems became ISO 9001:2008 certified for all processes related to product and service creation in connection with two of its primary products: Caché and Ensemble</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2"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Functionality</a:t>
            </a:r>
            <a:endParaRPr b="0" lang="en-US" sz="3400" spc="-1" strike="noStrike">
              <a:solidFill>
                <a:srgbClr val="ffffff"/>
              </a:solidFill>
              <a:latin typeface="Rockwell"/>
            </a:endParaRPr>
          </a:p>
        </p:txBody>
      </p:sp>
      <p:sp>
        <p:nvSpPr>
          <p:cNvPr id="93"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By meeting these requirements, InterSystems has proven that it has in </a:t>
            </a:r>
            <a:r>
              <a:rPr b="0" lang="en-US" sz="2000" spc="-1" strike="noStrike">
                <a:solidFill>
                  <a:srgbClr val="ffffff"/>
                </a:solidFill>
                <a:latin typeface="Rockwell"/>
              </a:rPr>
              <a:t>place systems and processes necessary to ensure that its products and </a:t>
            </a:r>
            <a:r>
              <a:rPr b="0" lang="en-US" sz="2000" spc="-1" strike="noStrike">
                <a:solidFill>
                  <a:srgbClr val="ffffff"/>
                </a:solidFill>
                <a:latin typeface="Rockwell"/>
              </a:rPr>
              <a:t>services are delivered in a controlled and repeatable manner. ISO 9001-</a:t>
            </a:r>
            <a:r>
              <a:rPr b="0" lang="en-US" sz="2000" spc="-1" strike="noStrike">
                <a:solidFill>
                  <a:srgbClr val="ffffff"/>
                </a:solidFill>
                <a:latin typeface="Rockwell"/>
              </a:rPr>
              <a:t>2008 certification is proof of an organization’s commitment to quality </a:t>
            </a:r>
            <a:r>
              <a:rPr b="0" lang="en-US" sz="2000" spc="-1" strike="noStrike">
                <a:solidFill>
                  <a:srgbClr val="ffffff"/>
                </a:solidFill>
                <a:latin typeface="Rockwell"/>
              </a:rPr>
              <a:t>management and continuous improvement.</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Caché</a:t>
            </a:r>
            <a:endParaRPr b="0" lang="en-US" sz="3400" spc="-1" strike="noStrike">
              <a:solidFill>
                <a:srgbClr val="ffffff"/>
              </a:solidFill>
              <a:latin typeface="Rockwell"/>
            </a:endParaRPr>
          </a:p>
        </p:txBody>
      </p:sp>
      <p:sp>
        <p:nvSpPr>
          <p:cNvPr id="95" name="TextShape 2"/>
          <p:cNvSpPr txBox="1"/>
          <p:nvPr/>
        </p:nvSpPr>
        <p:spPr>
          <a:xfrm>
            <a:off x="913680" y="2095920"/>
            <a:ext cx="10353240" cy="3694680"/>
          </a:xfrm>
          <a:prstGeom prst="rect">
            <a:avLst/>
          </a:prstGeom>
          <a:noFill/>
          <a:ln>
            <a:noFill/>
          </a:ln>
        </p:spPr>
        <p:txBody>
          <a:bodyPr>
            <a:noAutofit/>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Caché product is a high-</a:t>
            </a:r>
            <a:r>
              <a:rPr b="0" lang="en-US" sz="2000" spc="-1" strike="noStrike">
                <a:solidFill>
                  <a:srgbClr val="ffffff"/>
                </a:solidFill>
                <a:latin typeface="Rockwell"/>
              </a:rPr>
              <a:t>performance/high-reliability database </a:t>
            </a:r>
            <a:r>
              <a:rPr b="0" lang="en-US" sz="2000" spc="-1" strike="noStrike">
                <a:solidFill>
                  <a:srgbClr val="ffffff"/>
                </a:solidFill>
                <a:latin typeface="Rockwell"/>
              </a:rPr>
              <a:t>management system. </a:t>
            </a:r>
            <a:endParaRPr b="0" lang="en-US" sz="2000" spc="-1" strike="noStrike">
              <a:solidFill>
                <a:srgbClr val="ffffff"/>
              </a:solidFill>
              <a:latin typeface="Rockwell"/>
            </a:endParaRPr>
          </a:p>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Caché is used extensively by </a:t>
            </a:r>
            <a:r>
              <a:rPr b="0" lang="en-US" sz="2000" spc="-1" strike="noStrike">
                <a:solidFill>
                  <a:srgbClr val="ffffff"/>
                </a:solidFill>
                <a:latin typeface="Rockwell"/>
              </a:rPr>
              <a:t>organizations in clinical healthcare </a:t>
            </a:r>
            <a:r>
              <a:rPr b="0" lang="en-US" sz="2000" spc="-1" strike="noStrike">
                <a:solidFill>
                  <a:srgbClr val="ffffff"/>
                </a:solidFill>
                <a:latin typeface="Rockwell"/>
              </a:rPr>
              <a:t>applications to develop systems that </a:t>
            </a:r>
            <a:r>
              <a:rPr b="0" lang="en-US" sz="2000" spc="-1" strike="noStrike">
                <a:solidFill>
                  <a:srgbClr val="ffffff"/>
                </a:solidFill>
                <a:latin typeface="Rockwell"/>
              </a:rPr>
              <a:t>capture, organize, and analyze healthcare </a:t>
            </a:r>
            <a:r>
              <a:rPr b="0" lang="en-US" sz="2000" spc="-1" strike="noStrike">
                <a:solidFill>
                  <a:srgbClr val="ffffff"/>
                </a:solidFill>
                <a:latin typeface="Rockwell"/>
              </a:rPr>
              <a:t>records in ways that lead to better patient </a:t>
            </a:r>
            <a:r>
              <a:rPr b="0" lang="en-US" sz="2000" spc="-1" strike="noStrike">
                <a:solidFill>
                  <a:srgbClr val="ffffff"/>
                </a:solidFill>
                <a:latin typeface="Rockwell"/>
              </a:rPr>
              <a:t>experiences and improved healthcare </a:t>
            </a:r>
            <a:r>
              <a:rPr b="0" lang="en-US" sz="2000" spc="-1" strike="noStrike">
                <a:solidFill>
                  <a:srgbClr val="ffffff"/>
                </a:solidFill>
                <a:latin typeface="Rockwell"/>
              </a:rPr>
              <a:t>outcomes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6" name="TextShape 1"/>
          <p:cNvSpPr txBox="1"/>
          <p:nvPr/>
        </p:nvSpPr>
        <p:spPr>
          <a:xfrm>
            <a:off x="913680" y="609480"/>
            <a:ext cx="10353240" cy="132588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Implementation</a:t>
            </a:r>
            <a:endParaRPr b="0" lang="en-US" sz="3400" spc="-1" strike="noStrike">
              <a:solidFill>
                <a:srgbClr val="ffffff"/>
              </a:solidFill>
              <a:latin typeface="Rockwell"/>
            </a:endParaRPr>
          </a:p>
        </p:txBody>
      </p:sp>
      <p:sp>
        <p:nvSpPr>
          <p:cNvPr id="97" name="TextShape 2"/>
          <p:cNvSpPr txBox="1"/>
          <p:nvPr/>
        </p:nvSpPr>
        <p:spPr>
          <a:xfrm>
            <a:off x="913680" y="2095920"/>
            <a:ext cx="10353240" cy="3694680"/>
          </a:xfrm>
          <a:prstGeom prst="rect">
            <a:avLst/>
          </a:prstGeom>
          <a:noFill/>
          <a:ln>
            <a:noFill/>
          </a:ln>
        </p:spPr>
        <p:txBody>
          <a:bodyPr>
            <a:normAutofit fontScale="61000"/>
          </a:bodyPr>
          <a:p>
            <a:pPr marL="228600" indent="-228240">
              <a:lnSpc>
                <a:spcPct val="120000"/>
              </a:lnSpc>
              <a:spcBef>
                <a:spcPts val="1001"/>
              </a:spcBef>
              <a:buClr>
                <a:srgbClr val="ffffff"/>
              </a:buClr>
              <a:buFont typeface="Arial"/>
              <a:buChar char="•"/>
            </a:pPr>
            <a:r>
              <a:rPr b="0" lang="en-US" sz="2000" spc="-1" strike="noStrike">
                <a:solidFill>
                  <a:srgbClr val="ffffff"/>
                </a:solidFill>
                <a:latin typeface="Rockwell"/>
              </a:rPr>
              <a:t>The Johns Hopkins Cancer Center, nationally recognized as one of the </a:t>
            </a:r>
            <a:r>
              <a:rPr b="0" lang="en-US" sz="2000" spc="-1" strike="noStrike">
                <a:solidFill>
                  <a:srgbClr val="ffffff"/>
                </a:solidFill>
                <a:latin typeface="Rockwell"/>
              </a:rPr>
              <a:t>leading cancer centers in the United States, is a major InterSystems </a:t>
            </a:r>
            <a:r>
              <a:rPr b="0" lang="en-US" sz="2000" spc="-1" strike="noStrike">
                <a:solidFill>
                  <a:srgbClr val="ffffff"/>
                </a:solidFill>
                <a:latin typeface="Rockwell"/>
              </a:rPr>
              <a:t>customer. The hospital implemented an advanced, multifunctional </a:t>
            </a:r>
            <a:r>
              <a:rPr b="0" lang="en-US" sz="2000" spc="-1" strike="noStrike">
                <a:solidFill>
                  <a:srgbClr val="ffffff"/>
                </a:solidFill>
                <a:latin typeface="Rockwell"/>
              </a:rPr>
              <a:t>oncology clinical information system based on Caché. The system records </a:t>
            </a:r>
            <a:r>
              <a:rPr b="0" lang="en-US" sz="2000" spc="-1" strike="noStrike">
                <a:solidFill>
                  <a:srgbClr val="ffffff"/>
                </a:solidFill>
                <a:latin typeface="Rockwell"/>
              </a:rPr>
              <a:t>all interactions among patients, caregivers, providers, and administrators </a:t>
            </a:r>
            <a:r>
              <a:rPr b="0" lang="en-US" sz="2000" spc="-1" strike="noStrike">
                <a:solidFill>
                  <a:srgbClr val="ffffff"/>
                </a:solidFill>
                <a:latin typeface="Rockwell"/>
              </a:rPr>
              <a:t>from the time they register to enter the facility until they leave and are </a:t>
            </a:r>
            <a:r>
              <a:rPr b="0" lang="en-US" sz="2000" spc="-1" strike="noStrike">
                <a:solidFill>
                  <a:srgbClr val="ffffff"/>
                </a:solidFill>
                <a:latin typeface="Rockwell"/>
              </a:rPr>
              <a:t>billed. During a typical visit to the center, patients have multiple </a:t>
            </a:r>
            <a:r>
              <a:rPr b="0" lang="en-US" sz="2000" spc="-1" strike="noStrike">
                <a:solidFill>
                  <a:srgbClr val="ffffff"/>
                </a:solidFill>
                <a:latin typeface="Rockwell"/>
              </a:rPr>
              <a:t>appointments with various care providers and undergo various tests and </a:t>
            </a:r>
            <a:r>
              <a:rPr b="0" lang="en-US" sz="2000" spc="-1" strike="noStrike">
                <a:solidFill>
                  <a:srgbClr val="ffffff"/>
                </a:solidFill>
                <a:latin typeface="Rockwell"/>
              </a:rPr>
              <a:t>treatments. Patients are issued a bar-coded ID that is scanned at strategic </a:t>
            </a:r>
            <a:r>
              <a:rPr b="0" lang="en-US" sz="2000" spc="-1" strike="noStrike">
                <a:solidFill>
                  <a:srgbClr val="ffffff"/>
                </a:solidFill>
                <a:latin typeface="Rockwell"/>
              </a:rPr>
              <a:t>locations as they move through the hospital—allowing personnel to track </a:t>
            </a:r>
            <a:r>
              <a:rPr b="0" lang="en-US" sz="2000" spc="-1" strike="noStrike">
                <a:solidFill>
                  <a:srgbClr val="ffffff"/>
                </a:solidFill>
                <a:latin typeface="Rockwell"/>
              </a:rPr>
              <a:t>what appointments remain and where the patient is at any time. Key data </a:t>
            </a:r>
            <a:r>
              <a:rPr b="0" lang="en-US" sz="2000" spc="-1" strike="noStrike">
                <a:solidFill>
                  <a:srgbClr val="ffffff"/>
                </a:solidFill>
                <a:latin typeface="Rockwell"/>
              </a:rPr>
              <a:t>associated with all tests, treatments, and patient results is captured so </a:t>
            </a:r>
            <a:r>
              <a:rPr b="0" lang="en-US" sz="2000" spc="-1" strike="noStrike">
                <a:solidFill>
                  <a:srgbClr val="ffffff"/>
                </a:solidFill>
                <a:latin typeface="Rockwell"/>
              </a:rPr>
              <a:t>that care providers can review treatment approaches used in the past to </a:t>
            </a:r>
            <a:r>
              <a:rPr b="0" lang="en-US" sz="2000" spc="-1" strike="noStrike">
                <a:solidFill>
                  <a:srgbClr val="ffffff"/>
                </a:solidFill>
                <a:latin typeface="Rockwell"/>
              </a:rPr>
              <a:t>help decide the best treatment process for new patients</a:t>
            </a:r>
            <a:endParaRPr b="0" lang="en-US" sz="20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TextShape 1"/>
          <p:cNvSpPr txBox="1"/>
          <p:nvPr/>
        </p:nvSpPr>
        <p:spPr>
          <a:xfrm>
            <a:off x="913680" y="609480"/>
            <a:ext cx="10353240" cy="5067360"/>
          </a:xfrm>
          <a:prstGeom prst="rect">
            <a:avLst/>
          </a:prstGeom>
          <a:noFill/>
          <a:ln>
            <a:noFill/>
          </a:ln>
        </p:spPr>
        <p:txBody>
          <a:bodyPr anchor="ctr">
            <a:noAutofit/>
          </a:bodyPr>
          <a:p>
            <a:pPr algn="ctr">
              <a:lnSpc>
                <a:spcPct val="90000"/>
              </a:lnSpc>
            </a:pPr>
            <a:r>
              <a:rPr b="1" lang="en-US" sz="3400" spc="-1" strike="noStrike" cap="all">
                <a:solidFill>
                  <a:srgbClr val="ffffff"/>
                </a:solidFill>
                <a:latin typeface="Bookman Old Style"/>
              </a:rPr>
              <a:t>Discussion Questions</a:t>
            </a:r>
            <a:endParaRPr b="0" lang="en-US" sz="3400" spc="-1" strike="noStrike">
              <a:solidFill>
                <a:srgbClr val="ffffff"/>
              </a:solidFill>
              <a:latin typeface="Rockwel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TM04033921[[fn=Damask]]</Template>
  <TotalTime>138</TotalTime>
  <Application>LibreOffice/6.4.7.2$Linux_X86_64 LibreOffice_project/40$Build-2</Application>
  <Words>851</Words>
  <Paragraphs>30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2022-04-02T13:52:55Z</dcterms:created>
  <dc:creator>Microsoft account</dc:creator>
  <dc:description/>
  <dc:language>en-US</dc:language>
  <cp:lastModifiedBy/>
  <dcterms:modified xsi:type="dcterms:W3CDTF">2022-04-04T14:23:44Z</dcterms:modified>
  <cp:revision>29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15</vt:i4>
  </property>
</Properties>
</file>